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99" r:id="rId4"/>
    <p:sldId id="279" r:id="rId5"/>
    <p:sldId id="259" r:id="rId6"/>
    <p:sldId id="300" r:id="rId7"/>
    <p:sldId id="30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943" autoAdjust="0"/>
  </p:normalViewPr>
  <p:slideViewPr>
    <p:cSldViewPr>
      <p:cViewPr>
        <p:scale>
          <a:sx n="109" d="100"/>
          <a:sy n="109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A1C2-AE49-4B23-9EF6-4D891681C5C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5240-417F-4F26-85CA-8ACC1AD49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3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0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5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3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6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6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2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2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8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5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2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A1F1-769B-4C18-88DE-091E54590C7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41FF-924B-446B-A5F9-EA502073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5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" y="0"/>
            <a:ext cx="9142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3284984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по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теме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«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Траектория успешности ребенка»</a:t>
            </a:r>
          </a:p>
          <a:p>
            <a:pPr algn="ctr"/>
            <a:endParaRPr lang="ru-RU" sz="3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Picture 3" descr="C:\Users\ДДТ-2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" y="0"/>
            <a:ext cx="2122197" cy="2028616"/>
          </a:xfrm>
          <a:prstGeom prst="rect">
            <a:avLst/>
          </a:prstGeom>
          <a:noFill/>
          <a:effectLst>
            <a:glow rad="139700">
              <a:schemeClr val="bg1">
                <a:alpha val="85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6309320"/>
            <a:ext cx="330324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Март, 2024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020854"/>
            <a:ext cx="7920880" cy="11462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Научно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практическая конференция «Поиск. Творчество. Мастерство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»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</p:txBody>
      </p:sp>
      <p:pic>
        <p:nvPicPr>
          <p:cNvPr id="9" name="Picture 4" descr="E:\!!!! Ксюша 22-23\23-24\НПК\Success-PNG-Ph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56" y="129024"/>
            <a:ext cx="1899592" cy="1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4" y="-25167"/>
            <a:ext cx="91583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66380"/>
            <a:ext cx="4032448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Траектория</a:t>
            </a:r>
            <a:r>
              <a:rPr lang="ru-RU" sz="3000" dirty="0" smtClean="0"/>
              <a:t> </a:t>
            </a:r>
            <a:r>
              <a:rPr lang="ru-RU" sz="3000" dirty="0"/>
              <a:t>–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линия движения какого-нибудь тела или </a:t>
            </a: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точки.</a:t>
            </a:r>
            <a:endParaRPr lang="ru-RU" sz="3000" b="1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7416" y="876347"/>
            <a:ext cx="5256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Успех </a:t>
            </a:r>
            <a:r>
              <a:rPr lang="ru-RU" sz="3000" dirty="0"/>
              <a:t>—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удача в достижении чего-нибудь, общественное признание, хорошие результаты в работе или учебе. </a:t>
            </a:r>
          </a:p>
        </p:txBody>
      </p:sp>
      <p:pic>
        <p:nvPicPr>
          <p:cNvPr id="1027" name="Picture 3" descr="E:\!!!! Ксюша 22-23\23-24\НПК\195-1952696_logo-fleche-courbe-hd-png-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9" b="96040" l="10000" r="89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2997143"/>
            <a:ext cx="2232248" cy="19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!!!! Ксюша 22-23\23-24\НПК\195-1952696_logo-fleche-courbe-hd-png-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9" b="96040" l="10000" r="89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17" y="3216305"/>
            <a:ext cx="2025899" cy="16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4909829"/>
            <a:ext cx="7821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Траектория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успешности </a:t>
            </a:r>
            <a:r>
              <a:rPr lang="ru-RU" dirty="0"/>
              <a:t>–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это путь реализации личностного потенциала </a:t>
            </a: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ребенка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в образовательном процессе.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3676" y="3224404"/>
            <a:ext cx="3738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Толковый словарь С. И. Ожегова </a:t>
            </a:r>
          </a:p>
        </p:txBody>
      </p:sp>
      <p:pic>
        <p:nvPicPr>
          <p:cNvPr id="16" name="Picture 4" descr="E:\!!!! Ксюша 22-23\23-24\НПК\Success-PNG-Pho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92" y="-78621"/>
            <a:ext cx="1286875" cy="12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59"/>
            <a:ext cx="91583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!!!! Ксюша 22-23\23-24\НПК\коллаж\20240327_122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786" r="14100" b="3136"/>
          <a:stretch/>
        </p:blipFill>
        <p:spPr bwMode="auto">
          <a:xfrm>
            <a:off x="6426669" y="73681"/>
            <a:ext cx="2592288" cy="261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!!! Ксюша 22-23\23-24\НПК\коллаж\IMG_502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4492" r="20254"/>
          <a:stretch/>
        </p:blipFill>
        <p:spPr bwMode="auto">
          <a:xfrm>
            <a:off x="6278534" y="2786554"/>
            <a:ext cx="1542507" cy="1962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!!!! Ксюша 22-23\23-24\НПК\коллаж\IMG_5021[2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2" t="16834" r="5662"/>
          <a:stretch/>
        </p:blipFill>
        <p:spPr bwMode="auto">
          <a:xfrm>
            <a:off x="87107" y="1843961"/>
            <a:ext cx="2581389" cy="169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!!!! Ксюша 22-23\23-24\НПК\коллаж\IMG-592fbfa3f5a13d10a7badacce1e141ad-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t="14306" r="2726" b="16016"/>
          <a:stretch/>
        </p:blipFill>
        <p:spPr bwMode="auto">
          <a:xfrm>
            <a:off x="2843807" y="2855378"/>
            <a:ext cx="3419929" cy="218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36" y="72884"/>
            <a:ext cx="1602501" cy="275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E:\!!!! Ксюша 22-23\23-24\НПК\коллаж\IMG_53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3628"/>
          <a:stretch/>
        </p:blipFill>
        <p:spPr bwMode="auto">
          <a:xfrm>
            <a:off x="208854" y="53572"/>
            <a:ext cx="2459642" cy="169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!!!! Ксюша 22-23\23-24\НПК\коллаж\IMG-20240326-WA0008 (1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7008" r="3181" b="9399"/>
          <a:stretch/>
        </p:blipFill>
        <p:spPr bwMode="auto">
          <a:xfrm>
            <a:off x="2694365" y="73681"/>
            <a:ext cx="1782957" cy="270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08" y="5129595"/>
            <a:ext cx="1152128" cy="163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15719" r="8833" b="10511"/>
          <a:stretch/>
        </p:blipFill>
        <p:spPr>
          <a:xfrm>
            <a:off x="0" y="3509369"/>
            <a:ext cx="1326600" cy="200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steal\Downloads\2022-04-25_09-18-3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4" y="5433722"/>
            <a:ext cx="2272492" cy="149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/>
          <a:stretch/>
        </p:blipFill>
        <p:spPr>
          <a:xfrm>
            <a:off x="1438675" y="3553894"/>
            <a:ext cx="1293238" cy="18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1" t="1535" r="1110" b="2266"/>
          <a:stretch/>
        </p:blipFill>
        <p:spPr>
          <a:xfrm>
            <a:off x="3347864" y="4996314"/>
            <a:ext cx="1728192" cy="188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13642" r="26406" b="5853"/>
          <a:stretch/>
        </p:blipFill>
        <p:spPr>
          <a:xfrm>
            <a:off x="6156177" y="4749463"/>
            <a:ext cx="2950530" cy="209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42" y="2786554"/>
            <a:ext cx="1197916" cy="204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E:\!!!! Ксюша 22-23\23-24\НПК\png-transparent-trophy-prize-award-cup-trophy-gold-colored-and-black-trophy-illustration-medal-trophies-trophy-and-medals-thumbnai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" b="97937" l="833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40627"/>
            <a:ext cx="828322" cy="16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712968" cy="141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Личностные качества, необходимые педагогу для эффективной работы: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22E029-F9B2-BB30-6638-5869FF5B3389}"/>
              </a:ext>
            </a:extLst>
          </p:cNvPr>
          <p:cNvSpPr txBox="1"/>
          <p:nvPr/>
        </p:nvSpPr>
        <p:spPr>
          <a:xfrm>
            <a:off x="1028022" y="1556792"/>
            <a:ext cx="8136904" cy="5016758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  <a:softEdge rad="317500"/>
          </a:effectLst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Стремление к максимальной </a:t>
            </a: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гибкости;</a:t>
            </a:r>
          </a:p>
          <a:p>
            <a:pPr lvl="0"/>
            <a:endParaRPr lang="ru-RU" sz="2000" b="1" kern="0" cap="all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Способность 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</a:t>
            </a:r>
            <a:r>
              <a:rPr lang="ru-RU" sz="2000" b="1" kern="0" cap="all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эмпатии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(сопережива­нию, сочувствию), </a:t>
            </a:r>
            <a:r>
              <a:rPr lang="ru-RU" sz="2000" b="1" kern="0" cap="all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сензитивности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(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воспри­имчивость) к потребностям </a:t>
            </a: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обучающихся;</a:t>
            </a:r>
          </a:p>
          <a:p>
            <a:pPr lvl="0"/>
            <a:endParaRPr lang="ru-RU" sz="2000" b="1" kern="0" cap="all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Умение 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придать личностную окраску </a:t>
            </a: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обучению;</a:t>
            </a:r>
          </a:p>
          <a:p>
            <a:pPr lvl="0"/>
            <a:endParaRPr lang="ru-RU" sz="2000" b="1" kern="0" cap="all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Владение 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стилем </a:t>
            </a: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доверительного                  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(не­формального) общения с </a:t>
            </a: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обучающимися;</a:t>
            </a:r>
          </a:p>
          <a:p>
            <a:pPr lvl="0"/>
            <a:endParaRPr lang="ru-RU" sz="2000" b="1" kern="0" cap="all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Эмоциональная 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уравновешенность, уве­ренность в </a:t>
            </a:r>
            <a:r>
              <a:rPr lang="ru-RU" sz="2000" b="1" kern="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себе, жизнерадостность</a:t>
            </a:r>
            <a:r>
              <a:rPr lang="ru-RU" sz="2000" b="1" kern="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ru-RU" sz="2000" dirty="0">
              <a:solidFill>
                <a:srgbClr val="002060"/>
              </a:solidFill>
              <a:effectLst>
                <a:glow rad="63500">
                  <a:schemeClr val="bg1">
                    <a:alpha val="67000"/>
                  </a:schemeClr>
                </a:glow>
              </a:effectLst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!!!! Ксюша 22-23\23-24\НПК\uspeh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8" y="108382"/>
            <a:ext cx="6048300" cy="2455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!!!! Ксюша 22-23\23-24\НПК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70892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В настоящее время </a:t>
            </a:r>
            <a:r>
              <a:rPr lang="ru-RU" sz="2100" b="1" dirty="0" err="1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Минпросвещения</a:t>
            </a:r>
            <a:r>
              <a:rPr lang="ru-RU" sz="21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 России развивает систему дополнительного образования в рамках федерального проекта «Успех каждого ребенка» национального проекта «Образование». </a:t>
            </a:r>
            <a:r>
              <a:rPr lang="ru-RU" sz="21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Данный </a:t>
            </a:r>
            <a:r>
              <a:rPr lang="ru-RU" sz="21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проект предусматривает обновление содержания дополнительного образования всех направленностей, повышение качества и вариативности образовательных программ и их реализацию в сетевой форме, чтобы они отвечали вызовам времени и интересам детей с разными образовательными потребностями, модернизацию инфраструктуры и совершенствование профессионального мастерства педагогических и управленческих кадров. </a:t>
            </a:r>
          </a:p>
        </p:txBody>
      </p:sp>
    </p:spTree>
    <p:extLst>
      <p:ext uri="{BB962C8B-B14F-4D97-AF65-F5344CB8AC3E}">
        <p14:creationId xmlns:p14="http://schemas.microsoft.com/office/powerpoint/2010/main" val="37763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012"/>
            <a:ext cx="9142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3" y="129952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по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теме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«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Траектория успешности ребенка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»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Picture 3" descr="C:\Users\ДДТ-2\Desktop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190"/>
            <a:ext cx="1258625" cy="1203124"/>
          </a:xfrm>
          <a:prstGeom prst="rect">
            <a:avLst/>
          </a:prstGeom>
          <a:noFill/>
          <a:effectLst>
            <a:glow rad="139700">
              <a:schemeClr val="bg1">
                <a:alpha val="85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!!!! Ксюша 22-23\23-24\НПК\Success-PNG-Ph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92" y="-22012"/>
            <a:ext cx="1323528" cy="13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3" y="157880"/>
            <a:ext cx="8064895" cy="1182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Научно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практическая конференция </a:t>
            </a:r>
            <a:endParaRPr lang="ru-RU" sz="3000" b="1" dirty="0" smtClean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«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Поиск. Творчество. Мастерство</a:t>
            </a: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»</a:t>
            </a:r>
            <a:endParaRPr lang="ru-RU" sz="3000" b="1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bg1"/>
                </a:glo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20" y="2314340"/>
            <a:ext cx="9085759" cy="45569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1 секция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«Творческое взаимодействие педагогов с субъектами образовательного процесса, как один из способов развития ребенка»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2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секция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«Траектория успешности ребенка – залог будущего»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3 секция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Segoe Print" panose="02000600000000000000" pitchFamily="2" charset="0"/>
              </a:rPr>
              <a:t>«Пути успешности ребенка» </a:t>
            </a:r>
          </a:p>
        </p:txBody>
      </p:sp>
    </p:spTree>
    <p:extLst>
      <p:ext uri="{BB962C8B-B14F-4D97-AF65-F5344CB8AC3E}">
        <p14:creationId xmlns:p14="http://schemas.microsoft.com/office/powerpoint/2010/main" val="686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E:\!!!! Ксюша 22-23\23-24\НПК\s9239216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3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796136" y="2636912"/>
              <a:ext cx="2448272" cy="651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51988" y="4265457"/>
              <a:ext cx="2160240" cy="651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23728" y="5805264"/>
              <a:ext cx="266429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798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240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«Внедрение инновационных элементов, как залог повышения  эффективности учебно-воспитательной деятельности.  Старт методического марафона»</dc:title>
  <dc:creator>ДДТ-2</dc:creator>
  <cp:lastModifiedBy>ДДТ-2</cp:lastModifiedBy>
  <cp:revision>88</cp:revision>
  <dcterms:created xsi:type="dcterms:W3CDTF">2023-11-13T04:42:11Z</dcterms:created>
  <dcterms:modified xsi:type="dcterms:W3CDTF">2024-03-28T09:43:10Z</dcterms:modified>
</cp:coreProperties>
</file>